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7" r:id="rId2"/>
    <p:sldId id="271" r:id="rId3"/>
    <p:sldId id="273" r:id="rId4"/>
    <p:sldId id="272" r:id="rId5"/>
    <p:sldId id="274" r:id="rId6"/>
    <p:sldId id="276" r:id="rId7"/>
    <p:sldId id="278" r:id="rId8"/>
    <p:sldId id="282" r:id="rId9"/>
    <p:sldId id="277" r:id="rId10"/>
    <p:sldId id="279" r:id="rId11"/>
    <p:sldId id="280" r:id="rId12"/>
    <p:sldId id="281" r:id="rId13"/>
    <p:sldId id="283" r:id="rId14"/>
    <p:sldId id="284" r:id="rId15"/>
    <p:sldId id="285" r:id="rId16"/>
    <p:sldId id="286" r:id="rId17"/>
    <p:sldId id="288" r:id="rId18"/>
    <p:sldId id="287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312" r:id="rId27"/>
    <p:sldId id="314" r:id="rId28"/>
    <p:sldId id="316" r:id="rId29"/>
    <p:sldId id="298" r:id="rId30"/>
    <p:sldId id="317" r:id="rId31"/>
    <p:sldId id="299" r:id="rId32"/>
    <p:sldId id="318" r:id="rId33"/>
    <p:sldId id="308" r:id="rId34"/>
    <p:sldId id="320" r:id="rId35"/>
    <p:sldId id="300" r:id="rId36"/>
    <p:sldId id="319" r:id="rId37"/>
    <p:sldId id="306" r:id="rId38"/>
    <p:sldId id="321" r:id="rId39"/>
    <p:sldId id="297" r:id="rId40"/>
    <p:sldId id="322" r:id="rId41"/>
    <p:sldId id="301" r:id="rId42"/>
    <p:sldId id="325" r:id="rId43"/>
    <p:sldId id="326" r:id="rId44"/>
    <p:sldId id="304" r:id="rId45"/>
    <p:sldId id="311" r:id="rId46"/>
    <p:sldId id="327" r:id="rId47"/>
    <p:sldId id="302" r:id="rId48"/>
    <p:sldId id="328" r:id="rId49"/>
    <p:sldId id="329" r:id="rId50"/>
    <p:sldId id="310" r:id="rId51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08" autoAdjust="0"/>
    <p:restoredTop sz="87602" autoAdjust="0"/>
  </p:normalViewPr>
  <p:slideViewPr>
    <p:cSldViewPr snapToGrid="0">
      <p:cViewPr varScale="1">
        <p:scale>
          <a:sx n="56" d="100"/>
          <a:sy n="56" d="100"/>
        </p:scale>
        <p:origin x="84" y="1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F3D8E9DA-660F-449B-B5A7-9FAC061DDBFD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2019/3/18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57E03411-58E2-43FD-AE1D-AD77DFF8CB2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fld id="{F3D8E9DA-660F-449B-B5A7-9FAC061DDBFD}" type="datetime1">
              <a:rPr lang="zh-CN" altLang="en-US" smtClean="0"/>
              <a:pPr algn="r"/>
              <a:t>2019/3/18</a:t>
            </a:fld>
            <a:endParaRPr lang="zh-CN" altLang="en-US" dirty="0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fld id="{57E03411-58E2-43FD-AE1D-AD77DFF8CB20}" type="slidenum">
              <a:rPr lang="en-US" altLang="zh-CN" smtClean="0"/>
              <a:pPr algn="r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186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9437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84" name="组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7" name="图片占位符 33" descr="为添加图像预留的空占位符。单击占位符，选择要添加的图像。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grpSp>
        <p:nvGrpSpPr>
          <p:cNvPr id="98" name="组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1" name="图片占位符 33" descr="为添加图像预留的空占位符。单击占位符，选择要添加的图像。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grpSp>
        <p:nvGrpSpPr>
          <p:cNvPr id="112" name="组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5" name="图片占位符 33" descr="为添加图像预留的空占位符。单击占位符，选择要添加的图像。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126" name="文本占位符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41E560D-D90D-4607-BD9A-7D917091570A}" type="datetime1">
              <a:rPr lang="zh-CN" altLang="en-US" smtClean="0"/>
              <a:pPr/>
              <a:t>2019/3/18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2019/3/18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任意多边形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任意多边形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任意多边形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任意多边形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l" rtl="0">
              <a:buNone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41E560D-D90D-4607-BD9A-7D917091570A}" type="datetime1">
              <a:rPr lang="zh-CN" altLang="en-US" smtClean="0"/>
              <a:pPr/>
              <a:t>2019/3/18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2019/3/18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41E560D-D90D-4607-BD9A-7D917091570A}" type="datetime1">
              <a:rPr lang="zh-CN" altLang="en-US" smtClean="0"/>
              <a:pPr/>
              <a:t>2019/3/18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/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2019/3/18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2019/3/18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2019/3/18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2019/3/18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2019/3/18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两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rtlCol="0"/>
          <a:lstStyle>
            <a:lvl1pPr algn="l" rt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9" name="组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图片占位符 33" descr="为添加图像预留的空占位符。单击占位符，选择要添加的图像。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39" name="文本占位符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grpSp>
        <p:nvGrpSpPr>
          <p:cNvPr id="22" name="组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图片占位符 33" descr="为添加图像预留的空占位符。单击占位符，选择要添加的图像。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40" name="文本占位符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41E560D-D90D-4607-BD9A-7D917091570A}" type="datetime1">
              <a:rPr lang="zh-CN" altLang="en-US" smtClean="0"/>
              <a:pPr/>
              <a:t>2019/3/18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52" name="组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9" name="图片占位符 33" descr="为添加图像预留的空占位符。单击占位符，选择要添加的图像。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81" name="文本占位符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grpSp>
        <p:nvGrpSpPr>
          <p:cNvPr id="84" name="组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8" name="图片占位符 33" descr="为添加图像预留的空占位符。单击占位符，选择要添加的图像。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82" name="文本占位符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grpSp>
        <p:nvGrpSpPr>
          <p:cNvPr id="97" name="组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0" name="图片占位符 33" descr="为添加图像预留的空占位符。单击占位符，选择要添加的图像。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83" name="文本占位符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41E560D-D90D-4607-BD9A-7D917091570A}" type="datetime1">
              <a:rPr lang="zh-CN" altLang="en-US" smtClean="0"/>
              <a:pPr/>
              <a:t>2019/3/18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dirty="0"/>
              <a:t>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41E560D-D90D-4607-BD9A-7D917091570A}" type="datetime1">
              <a:rPr lang="zh-CN" altLang="en-US" smtClean="0"/>
              <a:pPr/>
              <a:t>2019/3/18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Salesforce Sans"/>
                <a:ea typeface="微软雅黑" panose="020B0503020204020204" pitchFamily="34" charset="-122"/>
                <a:sym typeface="Salesforce Sans"/>
              </a:rPr>
              <a:t>生成函数 </a:t>
            </a:r>
            <a:r>
              <a:rPr lang="en-US" altLang="zh-CN" dirty="0">
                <a:latin typeface="Salesforce Sans"/>
                <a:ea typeface="微软雅黑" panose="020B0503020204020204" pitchFamily="34" charset="-122"/>
                <a:sym typeface="Salesforce Sans"/>
              </a:rPr>
              <a:t>&amp; </a:t>
            </a:r>
            <a:r>
              <a:rPr lang="zh-CN" altLang="en-US" dirty="0">
                <a:latin typeface="Salesforce Sans"/>
                <a:ea typeface="微软雅黑" panose="020B0503020204020204" pitchFamily="34" charset="-122"/>
                <a:sym typeface="Salesforce Sans"/>
              </a:rPr>
              <a:t>多项式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Salesforce Sans"/>
                <a:ea typeface="微软雅黑" panose="020B0503020204020204" pitchFamily="34" charset="-122"/>
                <a:sym typeface="Salesforce Sans"/>
              </a:rPr>
              <a:t>zzq</a:t>
            </a:r>
            <a:endParaRPr lang="zh-CN" altLang="en-US" dirty="0">
              <a:latin typeface="Salesforce Sans"/>
              <a:ea typeface="微软雅黑" panose="020B0503020204020204" pitchFamily="34" charset="-122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生成函数有啥用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(1−4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=−2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−4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=−2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−4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比较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，我们有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（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整理得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60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B938E-8873-4477-8ECA-6B910F36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生成函数有啥用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16B4CF-B01B-413E-A3E6-FB6863035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由于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1−4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dirty="0"/>
                  <a:t>，那么同样对比系数可以发现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/>
                  <a:t>，那么由于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，大功告成。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16B4CF-B01B-413E-A3E6-FB6863035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r="-3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58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生成函数有啥用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例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：对于一个排列，定义它的价值为它的环数的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次方，求所有</a:t>
                </a:r>
                <a:r>
                  <a:rPr lang="en-US" altLang="zh-CN" dirty="0"/>
                  <a:t>1…n</a:t>
                </a:r>
                <a:r>
                  <a:rPr lang="zh-CN" altLang="en-US" dirty="0"/>
                  <a:t>的排列的价值之和。对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zh-CN" altLang="en-US" dirty="0"/>
                  <a:t>取模。时限</a:t>
                </a:r>
                <a:r>
                  <a:rPr lang="en-US" altLang="zh-CN" dirty="0"/>
                  <a:t>1s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≤300 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215F057-B7D8-4CC7-A3DE-97A2A0ADB2B6}"/>
              </a:ext>
            </a:extLst>
          </p:cNvPr>
          <p:cNvSpPr txBox="1"/>
          <p:nvPr/>
        </p:nvSpPr>
        <p:spPr>
          <a:xfrm>
            <a:off x="1065212" y="6014301"/>
            <a:ext cx="455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 Source: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Topcoder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CyclesNumber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19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生成函数有啥用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这题要用到一些斯特林数有关的知识。</a:t>
                </a:r>
                <a:endParaRPr lang="en-US" altLang="zh-CN" dirty="0"/>
              </a:p>
              <a:p>
                <a:r>
                  <a:rPr lang="zh-CN" altLang="en-US" dirty="0"/>
                  <a:t>第一类斯特林数：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，表示将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个元素排列成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个圆排列的方案数</a:t>
                </a:r>
                <a:endParaRPr lang="en-US" altLang="zh-CN" dirty="0"/>
              </a:p>
              <a:p>
                <a:r>
                  <a:rPr lang="zh-CN" altLang="en-US" dirty="0"/>
                  <a:t>第二类斯特林数：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，表示将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个元素划分成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个非空集合的方案数</a:t>
                </a:r>
                <a:endParaRPr lang="en-US" altLang="zh-CN" dirty="0"/>
              </a:p>
              <a:p>
                <a:r>
                  <a:rPr lang="zh-CN" altLang="en-US" dirty="0"/>
                  <a:t>斯特林数常用于一般幂和下降幂的转化，在第二部分我们还会再见到它们，这里先给出常用的结论。</a:t>
                </a:r>
                <a:endParaRPr lang="en-US" altLang="zh-CN" dirty="0"/>
              </a:p>
              <a:p>
                <a:r>
                  <a:rPr lang="zh-CN" altLang="en-US" dirty="0"/>
                  <a:t>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bar>
                          <m:barPr>
                            <m:pos m:val="top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ba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bar>
                          <m:bar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ba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r>
                  <a:rPr lang="zh-CN" altLang="en-US" dirty="0"/>
                  <a:t>，我们有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bar>
                          <m:barPr>
                            <m:pos m:val="top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ba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bar>
                              <m:bar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bar>
                          </m:sup>
                        </m:sSup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。证明可以利用组合意义，这里不赘述。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 r="-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991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生成函数有啥用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题意就是求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，那么我们考虑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en-US" dirty="0"/>
                  <a:t>的普通生成函数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（将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看作定值），那么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bar>
                          <m:barPr>
                            <m:pos m:val="top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bar>
                      </m:sup>
                    </m:sSup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dirty="0"/>
                  <a:t>不太好办，我们把它写成下降幂：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nary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bar>
                                  <m:ba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bar>
                              </m:sup>
                            </m:sSup>
                          </m:e>
                        </m:nary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bar>
                              <m:bar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bar>
                          </m:sup>
                        </m:sSup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注意到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bar>
                          <m:ba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bar>
                      </m:sup>
                    </m:sSup>
                  </m:oMath>
                </a14:m>
                <a:r>
                  <a:rPr lang="zh-CN" altLang="en-US" dirty="0"/>
                  <a:t>（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指的是求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阶导），那么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bar>
                              <m:bar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bar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就是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求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阶导之后带入</a:t>
                </a:r>
                <a:r>
                  <a:rPr lang="en-US" altLang="zh-CN" dirty="0"/>
                  <a:t>x=1</a:t>
                </a:r>
                <a:r>
                  <a:rPr lang="zh-CN" altLang="en-US" dirty="0"/>
                  <a:t>得到的值。</a:t>
                </a:r>
                <a:endParaRPr lang="en-US" altLang="zh-CN" dirty="0"/>
              </a:p>
              <a:p>
                <a:r>
                  <a:rPr lang="zh-CN" altLang="en-US" dirty="0"/>
                  <a:t>带</a:t>
                </a:r>
                <a:r>
                  <a:rPr lang="en-US" altLang="zh-CN" dirty="0"/>
                  <a:t>x=1</a:t>
                </a:r>
                <a:r>
                  <a:rPr lang="zh-CN" altLang="en-US" dirty="0"/>
                  <a:t>不太方便，考虑设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4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52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生成函数有啥用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bar>
                          <m:barPr>
                            <m:pos m:val="top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ba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acc>
                              <m:accPr>
                                <m:chr m:val="̅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acc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求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阶导之后带入</a:t>
                </a:r>
                <a:r>
                  <a:rPr lang="en-US" altLang="zh-CN" dirty="0"/>
                  <a:t>x=0</a:t>
                </a:r>
                <a:r>
                  <a:rPr lang="zh-CN" altLang="en-US" dirty="0"/>
                  <a:t>，那么就是要求求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阶导后的常数，即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zh-CN" altLang="en-US" dirty="0"/>
                  <a:t>。带入原式就做完了。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/>
                  <a:t>可以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递推出来。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61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生成函数有啥用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例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：有排成一排的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个球，你要把每个球染成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种颜色之一，每种颜色的球的个数都要是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的倍数，问方案数</a:t>
                </a:r>
                <a:r>
                  <a:rPr lang="en-US" altLang="zh-CN" dirty="0"/>
                  <a:t>mod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19491001</m:t>
                    </m:r>
                  </m:oMath>
                </a14:m>
                <a:r>
                  <a:rPr lang="zh-CN" altLang="en-US" dirty="0"/>
                  <a:t>。时限</a:t>
                </a:r>
                <a:r>
                  <a:rPr lang="en-US" altLang="zh-CN" dirty="0"/>
                  <a:t>1s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有两个子任务：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≤500000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≤1000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215F057-B7D8-4CC7-A3DE-97A2A0ADB2B6}"/>
              </a:ext>
            </a:extLst>
          </p:cNvPr>
          <p:cNvSpPr txBox="1"/>
          <p:nvPr/>
        </p:nvSpPr>
        <p:spPr>
          <a:xfrm>
            <a:off x="1065212" y="6014301"/>
            <a:ext cx="455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 Source: 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集训队作业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7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生成函数有啥用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54004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考虑每种颜色的指数生成函数：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zh-CN" altLang="en-US" dirty="0"/>
                  <a:t>，那么答案就是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![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𝑖𝑑</m:t>
                                        </m:r>
                                      </m:sup>
                                    </m:sSup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𝑖𝑑</m:t>
                                        </m:r>
                                      </m:e>
                                    </m: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dirty="0"/>
                  <a:t>。考虑化简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zh-CN" altLang="en-US" dirty="0"/>
                  <a:t>时，考虑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我们只需要削掉所有奇次的项。</a:t>
                </a:r>
                <a:endParaRPr lang="en-US" altLang="zh-CN" dirty="0"/>
              </a:p>
              <a:p>
                <a:r>
                  <a:rPr lang="zh-CN" altLang="en-US" dirty="0"/>
                  <a:t>注意到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zh-CN" altLang="en-US" dirty="0"/>
                  <a:t>，在奇次项处有</a:t>
                </a:r>
                <a:r>
                  <a:rPr lang="en-US" altLang="zh-CN" dirty="0"/>
                  <a:t>-1</a:t>
                </a:r>
                <a:r>
                  <a:rPr lang="zh-CN" altLang="en-US" dirty="0"/>
                  <a:t>的系数。</a:t>
                </a:r>
                <a:endParaRPr lang="en-US" altLang="zh-CN" dirty="0"/>
              </a:p>
              <a:p>
                <a:r>
                  <a:rPr lang="zh-CN" altLang="en-US" dirty="0"/>
                  <a:t>把两个式子相加，那么奇次项系数就是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了，偶次项系数是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所以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540046"/>
              </a:xfrm>
              <a:blipFill>
                <a:blip r:embed="rId2"/>
                <a:stretch>
                  <a:fillRect l="-848" b="-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4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生成函数有啥用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54004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使用二项式定理展开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dirty="0"/>
                  <a:t>，那么会得到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𝑘𝑥</m:t>
                        </m:r>
                      </m:sup>
                    </m:sSup>
                  </m:oMath>
                </a14:m>
                <a:r>
                  <a:rPr lang="zh-CN" altLang="en-US" dirty="0"/>
                  <a:t>就是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zh-CN" altLang="en-US" dirty="0"/>
                  <a:t>，所以答案就是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，容易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计算。</a:t>
                </a:r>
                <a:endParaRPr lang="en-US" altLang="zh-CN" dirty="0"/>
              </a:p>
              <a:p>
                <a:r>
                  <a:rPr lang="zh-CN" altLang="en-US" dirty="0"/>
                  <a:t>当</a:t>
                </a:r>
                <a:r>
                  <a:rPr lang="en-US" altLang="zh-CN" dirty="0"/>
                  <a:t>d=3</a:t>
                </a:r>
                <a:r>
                  <a:rPr lang="zh-CN" altLang="en-US" dirty="0"/>
                  <a:t>时，考虑推广这个思路。不难想到利用三次单位根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，由于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，我们可以发现对于一个整数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𝑘𝑖</m:t>
                            </m:r>
                          </m:sup>
                        </m:sSub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=3[3|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，即当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的倍数时为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，否则为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那么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注意到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19491001≡1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3)</m:t>
                    </m:r>
                  </m:oMath>
                </a14:m>
                <a:r>
                  <a:rPr lang="zh-CN" altLang="en-US" dirty="0"/>
                  <a:t>，那么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(19491001)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所以存在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19491001</m:t>
                    </m:r>
                  </m:oMath>
                </a14:m>
                <a:r>
                  <a:rPr lang="zh-CN" altLang="en-US" dirty="0"/>
                  <a:t>的三次单位根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19491001−1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zh-CN" altLang="en-US" dirty="0"/>
                  <a:t>（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任意原根）。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540046"/>
              </a:xfrm>
              <a:blipFill>
                <a:blip r:embed="rId2"/>
                <a:stretch>
                  <a:fillRect l="-848" t="-12349" r="-667" b="-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30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生成函数有啥用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54004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类似地，我们可以将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sup>
                                </m:sSup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dirty="0"/>
                  <a:t>二项式展开，得到一个类似的式子，从而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进行计算。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540046"/>
              </a:xfrm>
              <a:blipFill>
                <a:blip r:embed="rId2"/>
                <a:stretch>
                  <a:fillRect l="-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439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生成函数是啥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对于一个数列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zh-CN" altLang="en-US" dirty="0"/>
                  <a:t>，定义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它的普通生成函数（</a:t>
                </a:r>
                <a:r>
                  <a:rPr lang="en-US" altLang="zh-CN" dirty="0"/>
                  <a:t>ordinary generating function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ogf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对于一个数列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zh-CN" altLang="en-US" dirty="0"/>
                  <a:t>，定义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它的指数生成函数（</a:t>
                </a:r>
                <a:r>
                  <a:rPr lang="en-US" altLang="zh-CN" dirty="0"/>
                  <a:t>exponential generating function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egf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下文中未加说明，“生成函数”均指普通生成函数。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380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多项式是啥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57F760-AD88-4F52-8ABB-A7765B141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只用到生成函数的题就先介绍这么多了，在更多的题之前，我们需要多项式运算这一武器。</a:t>
            </a:r>
            <a:endParaRPr lang="en-US" altLang="zh-CN" dirty="0"/>
          </a:p>
          <a:p>
            <a:r>
              <a:rPr lang="zh-CN" altLang="en-US" dirty="0"/>
              <a:t>多项式是啥就不介绍了。</a:t>
            </a:r>
          </a:p>
        </p:txBody>
      </p:sp>
    </p:spTree>
    <p:extLst>
      <p:ext uri="{BB962C8B-B14F-4D97-AF65-F5344CB8AC3E}">
        <p14:creationId xmlns:p14="http://schemas.microsoft.com/office/powerpoint/2010/main" val="372148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加法，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减法，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乘法，快速傅里叶变换，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，这里假装大家都会。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09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562817"/>
                <a:ext cx="10058400" cy="51054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牛顿迭代：</a:t>
                </a:r>
                <a:endParaRPr lang="en-US" altLang="zh-CN" dirty="0"/>
              </a:p>
              <a:p>
                <a:r>
                  <a:rPr lang="zh-CN" altLang="en-US" dirty="0"/>
                  <a:t>有一个关于多项式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的方程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也是一个多项式，解出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考虑每次倍增已知项的次数。假设我们已知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，考虑算出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处泰勒展开，有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+…≡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所以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，倍增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即可，注意这只是一个框架，实际上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并不容易</m:t>
                    </m:r>
                  </m:oMath>
                </a14:m>
                <a:r>
                  <a:rPr lang="zh-CN" altLang="en-US" dirty="0"/>
                  <a:t>计算。</a:t>
                </a:r>
                <a:endParaRPr lang="en-US" altLang="zh-CN" dirty="0"/>
              </a:p>
              <a:p>
                <a:r>
                  <a:rPr lang="zh-CN" altLang="en-US" dirty="0"/>
                  <a:t>推导时需要注意的是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作为自变量，而不是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作为自变量。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562817"/>
                <a:ext cx="10058400" cy="5105400"/>
              </a:xfrm>
              <a:blipFill>
                <a:blip r:embed="rId2"/>
                <a:stretch>
                  <a:fillRect l="-848" t="-1671" r="-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8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600"/>
                <a:ext cx="10058400" cy="454818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利用牛顿迭代可以轻松推出很多基本运算。</a:t>
                </a:r>
                <a:endParaRPr lang="en-US" altLang="zh-CN" dirty="0"/>
              </a:p>
              <a:p>
                <a:r>
                  <a:rPr lang="zh-CN" altLang="en-US" dirty="0"/>
                  <a:t>求逆：有一个多项式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，求一个多项式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𝑓𝑔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≡1 (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仍然倍增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，假设我们已知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，那么我们带入牛迭式子，就有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注意到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≡1 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，那么这里的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。所以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600"/>
                <a:ext cx="10058400" cy="4548188"/>
              </a:xfrm>
              <a:blipFill>
                <a:blip r:embed="rId2"/>
                <a:stretch>
                  <a:fillRect l="-848" t="-1072" r="-3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7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求</a:t>
                </a:r>
                <a:r>
                  <a:rPr lang="en-US" altLang="zh-CN" dirty="0"/>
                  <a:t>ln</a:t>
                </a:r>
                <a:r>
                  <a:rPr lang="zh-CN" altLang="en-US" dirty="0"/>
                  <a:t>：有一个多项式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的常数项为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 (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求这个需要一些数学知识：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=∫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zh-CN" altLang="en-US" dirty="0"/>
                  <a:t>，除以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可以改成乘逆元，求导和积分都是线性的。还是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dirty="0"/>
                  <a:t>。</a:t>
                </a:r>
              </a:p>
              <a:p>
                <a:r>
                  <a:rPr lang="zh-CN" altLang="en-US" dirty="0"/>
                  <a:t>求</a:t>
                </a:r>
                <a:r>
                  <a:rPr lang="en-US" altLang="zh-CN" dirty="0"/>
                  <a:t>exp</a:t>
                </a:r>
                <a:r>
                  <a:rPr lang="zh-CN" altLang="en-US" dirty="0"/>
                  <a:t>：有一个多项式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的常数项为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，求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</m:oMath>
                </a14:m>
                <a:r>
                  <a:rPr lang="zh-CN" altLang="en-US" dirty="0"/>
                  <a:t>即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fun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，同样倍增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，设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，带入牛迭式子，我们有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/>
                  <a:t>仍然是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dirty="0"/>
                  <a:t>，不过常数大了很多。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  <a:blipFill>
                <a:blip r:embed="rId2"/>
                <a:stretch>
                  <a:fillRect l="-848" t="-906" r="-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92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快速幂：有一个多项式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和一个正整数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sup>
                    </m:sSup>
                  </m:oMath>
                </a14:m>
                <a:r>
                  <a:rPr lang="zh-CN" altLang="en-US" dirty="0"/>
                  <a:t>，只需要一次</a:t>
                </a:r>
                <a:r>
                  <a:rPr lang="en-US" altLang="zh-CN" dirty="0"/>
                  <a:t>ln</a:t>
                </a:r>
                <a:r>
                  <a:rPr lang="zh-CN" altLang="en-US" dirty="0"/>
                  <a:t>和一次</a:t>
                </a:r>
                <a:r>
                  <a:rPr lang="en-US" altLang="zh-CN" dirty="0"/>
                  <a:t>exp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dirty="0"/>
                  <a:t>。需要注意的是</a:t>
                </a:r>
                <a:r>
                  <a:rPr lang="en-US" altLang="zh-CN" dirty="0"/>
                  <a:t>ln</a:t>
                </a:r>
                <a:r>
                  <a:rPr lang="zh-CN" altLang="en-US" dirty="0"/>
                  <a:t>只能对常数为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的多项式使用，所以一开始要先去掉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尾部的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（最后补上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），然后把常数项改成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（最后乘上常数项的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次方）。</a:t>
                </a:r>
                <a:endParaRPr lang="en-US" altLang="zh-CN" dirty="0"/>
              </a:p>
              <a:p>
                <a:r>
                  <a:rPr lang="zh-CN" altLang="en-US" dirty="0"/>
                  <a:t>开方：有一个多项式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，求一个多项式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。同样可以牛顿迭代，但是更简单的方法是直接用快速幂的方法求</a:t>
                </a:r>
                <a:r>
                  <a:rPr lang="en-US" altLang="zh-CN" dirty="0"/>
                  <a:t>1/2</a:t>
                </a:r>
                <a:r>
                  <a:rPr lang="zh-CN" altLang="en-US" dirty="0"/>
                  <a:t>次幂。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  <a:blipFill>
                <a:blip r:embed="rId2"/>
                <a:stretch>
                  <a:fillRect l="-848" t="-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64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9733" y="1752599"/>
                <a:ext cx="10481733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除法和取模：对于多项式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，求出多项式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/>
                  <a:t>，满足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deg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deg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deg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fun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fun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func>
                  </m:oMath>
                </a14:m>
                <a:r>
                  <a:rPr lang="zh-CN" altLang="en-US" dirty="0"/>
                  <a:t>表示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dirty="0"/>
                  <a:t>最高此项的次数。</a:t>
                </a:r>
                <a:endParaRPr lang="en-US" altLang="zh-CN" dirty="0"/>
              </a:p>
              <a:p>
                <a:r>
                  <a:rPr lang="zh-CN" altLang="en-US" dirty="0"/>
                  <a:t>定义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func>
                  </m:oMath>
                </a14:m>
                <a:r>
                  <a:rPr lang="zh-CN" altLang="en-US" dirty="0"/>
                  <a:t>，考虑设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deg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func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dirty="0"/>
                  <a:t>各项系数翻转的结果。</a:t>
                </a:r>
                <a:endParaRPr lang="en-US" altLang="zh-CN" dirty="0"/>
              </a:p>
              <a:p>
                <a:r>
                  <a:rPr lang="zh-CN" altLang="en-US" dirty="0"/>
                  <a:t>用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dirty="0"/>
                  <a:t>带入原式：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，两边乘上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，两边模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zh-CN" altLang="en-US" dirty="0"/>
                  <a:t>就有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这样求出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之后带回原式即可求出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/>
                  <a:t>。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9733" y="1752599"/>
                <a:ext cx="10481733" cy="4706923"/>
              </a:xfrm>
              <a:blipFill>
                <a:blip r:embed="rId2"/>
                <a:stretch>
                  <a:fillRect l="-756" t="-906" r="-3779" b="-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50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多点求值：</a:t>
                </a:r>
                <a:endParaRPr lang="en-US" altLang="zh-CN" dirty="0"/>
              </a:p>
              <a:p>
                <a:r>
                  <a:rPr lang="zh-CN" altLang="en-US" dirty="0"/>
                  <a:t>给一个多项式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，求出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</a:p>
              <a:p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∏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那么对于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/>
                  <a:t>，我们有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，对于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/>
                  <a:t>，我们有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，递归即可。</a:t>
                </a:r>
                <a:endParaRPr lang="en-US" altLang="zh-CN" dirty="0"/>
              </a:p>
              <a:p>
                <a:r>
                  <a:rPr lang="zh-CN" altLang="en-US" dirty="0"/>
                  <a:t>复杂度与分治</a:t>
                </a:r>
                <a:r>
                  <a:rPr lang="en-US" altLang="zh-CN" dirty="0" err="1"/>
                  <a:t>fft</a:t>
                </a:r>
                <a:r>
                  <a:rPr lang="zh-CN" altLang="en-US" dirty="0"/>
                  <a:t>相同，即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  <a:blipFill>
                <a:blip r:embed="rId2"/>
                <a:stretch>
                  <a:fillRect l="-848" t="-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04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80060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多点插值：给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i="1" dirty="0" err="1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你需要求出一个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次多项式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考虑拉格朗日插值，我们有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num>
                          <m:den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先考虑对于每个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如何求出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/>
                  <a:t>我们设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我们就要求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/>
                  <a:t>。这个分数上下都为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，那么我们用洛必达法则，所以它就等于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。多点求值即可求出。</a:t>
                </a:r>
                <a:endParaRPr lang="en-US" altLang="zh-CN" dirty="0"/>
              </a:p>
              <a:p>
                <a:r>
                  <a:rPr lang="zh-CN" altLang="en-US" dirty="0"/>
                  <a:t>接下来记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∏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，我们就要求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hr m:val="∏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zh-CN" altLang="en-US" dirty="0"/>
                  <a:t>，这仍然可以分治</a:t>
                </a:r>
                <a:r>
                  <a:rPr lang="en-US" altLang="zh-CN" dirty="0" err="1"/>
                  <a:t>fft</a:t>
                </a:r>
                <a:r>
                  <a:rPr lang="zh-CN" altLang="en-US" dirty="0"/>
                  <a:t>。时间复杂度仍然是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800601"/>
              </a:xfrm>
              <a:blipFill>
                <a:blip r:embed="rId2"/>
                <a:stretch>
                  <a:fillRect l="-848" t="-8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46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例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，背包问题。</a:t>
                </a:r>
                <a:endParaRPr lang="en-US" altLang="zh-CN" dirty="0"/>
              </a:p>
              <a:p>
                <a:r>
                  <a:rPr lang="zh-CN" altLang="en-US" dirty="0"/>
                  <a:t>有一个大小为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的背包，你需要用一些物品把它装满。大小为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物品共有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种，每种都有无穷个。求把背包装满的方案数，这里两个方案不同当且仅当某一种物品选取的数量不同。例如取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即为拆分数。</a:t>
                </a:r>
                <a:endParaRPr lang="en-US" altLang="zh-CN" dirty="0"/>
              </a:p>
              <a:p>
                <a:r>
                  <a:rPr lang="zh-CN" altLang="en-US" dirty="0"/>
                  <a:t>使用普通生成函数，那么答案就是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nary>
                      <m:naryPr>
                        <m:chr m:val="∏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  <a:blipFill>
                <a:blip r:embed="rId2"/>
                <a:stretch>
                  <a:fillRect l="-848" t="-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28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生成函数的运算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我们考察两个生成函数的乘积。</a:t>
                </a:r>
                <a:endParaRPr lang="en-US" altLang="zh-CN" dirty="0"/>
              </a:p>
              <a:p>
                <a:r>
                  <a:rPr lang="zh-CN" altLang="en-US" dirty="0"/>
                  <a:t>假设两个数列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分别对应两个普通生成函数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，那么令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，那么对应它的数列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就满足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，即普通生成函数的乘积就对应了数列的卷积。普通生成函数一般用于没有顺序的情况。</a:t>
                </a:r>
                <a:endParaRPr lang="en-US" altLang="zh-CN" dirty="0"/>
              </a:p>
              <a:p>
                <a:r>
                  <a:rPr lang="zh-CN" altLang="en-US" dirty="0"/>
                  <a:t>假设两个数列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分别对应两个指数生成函数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，那么令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，那么对应它的数列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就满足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!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，即普通生成函数的乘积就对应了数列带组合数的卷积。例如我们有两种球有序地排成一列，第一种球有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个的方案数为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，第二种球有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个的方案数为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，那么排成一列共有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个球的方案数就满足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3" t="-2020" r="-3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25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543F8-E5B9-44A7-8A81-ADD3BF90A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187972E-2533-4DD2-BD10-816EA25A5E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≥1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ctrlP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zh-CN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den>
                                    </m:f>
                                  </m:e>
                                </m:nary>
                              </m:e>
                            </m:nary>
                          </m:e>
                        </m:d>
                      </m:e>
                    </m:fun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≥1</m:t>
                                </m:r>
                              </m:sub>
                              <m:sup/>
                              <m:e>
                                <m:f>
                                  <m:f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den>
                                </m:f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d>
                      </m:e>
                    </m:func>
                  </m:oMath>
                </a14:m>
                <a:r>
                  <a:rPr lang="zh-CN" altLang="en-US" b="0" dirty="0"/>
                  <a:t>。</a:t>
                </a:r>
              </a:p>
              <a:p>
                <a:r>
                  <a:rPr lang="zh-CN" altLang="en-US" dirty="0"/>
                  <a:t>枚举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之后暴力求出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zh-CN" altLang="en-US" dirty="0"/>
                  <a:t>即可，复杂度显然是调和级数，最后求一次</a:t>
                </a:r>
                <a:r>
                  <a:rPr lang="en-US" altLang="zh-CN" dirty="0"/>
                  <a:t>exp</a:t>
                </a:r>
                <a:r>
                  <a:rPr lang="zh-CN" altLang="en-US" dirty="0"/>
                  <a:t>。仍然是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/>
                  <a:t>。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187972E-2533-4DD2-BD10-816EA25A5E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60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例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，小朋友和二叉树。</a:t>
                </a:r>
                <a:endParaRPr lang="en-US" altLang="zh-CN" dirty="0"/>
              </a:p>
              <a:p>
                <a:r>
                  <a:rPr lang="zh-CN" altLang="en-US" dirty="0"/>
                  <a:t>给一个集合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，对每个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，问有多少个不同的带权二叉树满足其每个点的权值在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里面，且权值和</a:t>
                </a:r>
                <a:r>
                  <a:rPr lang="en-US" altLang="zh-CN" dirty="0"/>
                  <a:t>=x</a:t>
                </a:r>
                <a:r>
                  <a:rPr lang="zh-CN" altLang="en-US" dirty="0"/>
                  <a:t>，输出方案数</a:t>
                </a:r>
                <a:r>
                  <a:rPr lang="en-US" altLang="zh-CN" dirty="0"/>
                  <a:t>mod 998244353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≤100000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  <a:blipFill>
                <a:blip r:embed="rId2"/>
                <a:stretch>
                  <a:fillRect l="-848" t="-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6ED60B5-68B4-4DC4-8536-BA1DCFB346F2}"/>
              </a:ext>
            </a:extLst>
          </p:cNvPr>
          <p:cNvSpPr txBox="1"/>
          <p:nvPr/>
        </p:nvSpPr>
        <p:spPr>
          <a:xfrm>
            <a:off x="1065212" y="6014301"/>
            <a:ext cx="455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 Source: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Codeforces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Round #250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39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为答案的生成函数，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的普通生成函数，那么考虑左右孩子，我们有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所以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1±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1−4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rad>
                      </m:den>
                    </m:f>
                  </m:oMath>
                </a14:m>
                <a:r>
                  <a:rPr lang="zh-CN" altLang="en-US" dirty="0"/>
                  <a:t>。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  <a:blipFill>
                <a:blip r:embed="rId2"/>
                <a:stretch>
                  <a:fillRect l="-848" t="-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3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例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Counting Sheep in Ami </a:t>
                </a:r>
                <a:r>
                  <a:rPr lang="en-US" altLang="zh-CN" dirty="0" err="1"/>
                  <a:t>Dongsuo</a:t>
                </a:r>
                <a:endParaRPr lang="en-US" altLang="zh-CN" dirty="0"/>
              </a:p>
              <a:p>
                <a:r>
                  <a:rPr lang="zh-CN" altLang="en-US" dirty="0"/>
                  <a:t>有一张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个点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条边的有向无环图，每个点上写有一个不超过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的正整数。有三个人要从某个点出发，每个人任意选择一条路径走到某个点，把三个人走到的点点权相加就是这次旅行的特征值。求特征值为</a:t>
                </a:r>
                <a:r>
                  <a:rPr lang="en-US" altLang="zh-CN" dirty="0"/>
                  <a:t>0...3w</a:t>
                </a:r>
                <a:r>
                  <a:rPr lang="zh-CN" altLang="en-US" dirty="0"/>
                  <a:t>的旅行个数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+7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≤10000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≤30000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≤400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dirty="0"/>
                  <a:t>2s</a:t>
                </a:r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  <a:blipFill>
                <a:blip r:embed="rId2"/>
                <a:stretch>
                  <a:fillRect l="-848" t="-906" r="-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75A90E7-7CB4-4042-8AEA-7753A61E6F92}"/>
              </a:ext>
            </a:extLst>
          </p:cNvPr>
          <p:cNvSpPr txBox="1"/>
          <p:nvPr/>
        </p:nvSpPr>
        <p:spPr>
          <a:xfrm>
            <a:off x="1065212" y="6014301"/>
            <a:ext cx="641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 Source: 2018 Qingdao Regional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56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一种简单的想法是把每个点出发的每种点权结束的路径数全算出来，然后求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次幂输出，但是这样并不能过。</a:t>
                </a:r>
                <a:endParaRPr lang="en-US" altLang="zh-CN" dirty="0"/>
              </a:p>
              <a:p>
                <a:r>
                  <a:rPr lang="zh-CN" altLang="en-US" dirty="0"/>
                  <a:t>考虑插值，即把每个点点权改成一个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r>
                  <a:rPr lang="zh-CN" altLang="en-US" dirty="0"/>
                  <a:t>的系数，这样求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次幂就可以真的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次幂了，就相当于指数相加。带入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=0…3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，把每个点的值加起来，最后拉格朗日插值插回去就可以得到答案了。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  <a:blipFill>
                <a:blip r:embed="rId2"/>
                <a:stretch>
                  <a:fillRect l="-848" t="-906" r="-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9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例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fuzzy search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有一个大串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和一个小串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/>
                  <a:t>，你要找一个大串的长度为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的小串与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匹配，最小化它们之间的距离。两个串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/>
                  <a:t>的距离定义为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zh-CN" altLang="en-US" dirty="0"/>
                  <a:t>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∈[1,4]</m:t>
                    </m:r>
                  </m:oMath>
                </a14:m>
                <a:r>
                  <a:rPr lang="zh-CN" altLang="en-US" dirty="0"/>
                  <a:t>，长度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  <a:blipFill>
                <a:blip r:embed="rId2"/>
                <a:stretch>
                  <a:fillRect l="-848" t="-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8FE3069-9C59-4113-9EE0-FB4110932224}"/>
              </a:ext>
            </a:extLst>
          </p:cNvPr>
          <p:cNvSpPr txBox="1"/>
          <p:nvPr/>
        </p:nvSpPr>
        <p:spPr>
          <a:xfrm>
            <a:off x="1065212" y="6014301"/>
            <a:ext cx="455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 Source: 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原创</a:t>
            </a:r>
          </a:p>
        </p:txBody>
      </p:sp>
    </p:spTree>
    <p:extLst>
      <p:ext uri="{BB962C8B-B14F-4D97-AF65-F5344CB8AC3E}">
        <p14:creationId xmlns:p14="http://schemas.microsoft.com/office/powerpoint/2010/main" val="230109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如果距离是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对于某个匹配开头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我们就是要求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b="0" dirty="0"/>
                  <a:t>，我们记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/>
                  <a:t>，那么就是要求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b="0" dirty="0"/>
                  <a:t>。将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b="0" dirty="0"/>
                  <a:t>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b="0" dirty="0"/>
                  <a:t>卷积，那么</a:t>
                </a:r>
                <a:r>
                  <a:rPr lang="en-US" altLang="zh-CN" b="0" dirty="0"/>
                  <a:t>s+m-1</a:t>
                </a:r>
                <a:r>
                  <a:rPr lang="zh-CN" altLang="en-US" b="0" dirty="0"/>
                  <a:t>次系数就是欲求的。</a:t>
                </a:r>
                <a:endParaRPr lang="en-US" altLang="zh-CN" b="0" dirty="0"/>
              </a:p>
              <a:p>
                <a:r>
                  <a:rPr lang="zh-CN" altLang="en-US" dirty="0"/>
                  <a:t>考虑把距离转化成这种形式。我们在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998244353</m:t>
                    </m:r>
                  </m:oMath>
                </a14:m>
                <a:r>
                  <a:rPr lang="zh-CN" altLang="en-US" b="0" dirty="0"/>
                  <a:t>下做</a:t>
                </a:r>
                <a:r>
                  <a:rPr lang="en-US" altLang="zh-CN" dirty="0" err="1"/>
                  <a:t>ntt</a:t>
                </a:r>
                <a:r>
                  <a:rPr lang="zh-CN" altLang="en-US" b="0" dirty="0"/>
                  <a:t>的话，是存在</a:t>
                </a:r>
                <a:r>
                  <a:rPr lang="en-US" altLang="zh-CN" b="0" dirty="0"/>
                  <a:t>8</a:t>
                </a:r>
                <a:r>
                  <a:rPr lang="zh-CN" altLang="en-US" b="0" dirty="0"/>
                  <a:t>次单位根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zh-CN" altLang="en-US" b="0" dirty="0"/>
                  <a:t>的（熟知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8|998244352</m:t>
                    </m:r>
                  </m:oMath>
                </a14:m>
                <a:r>
                  <a:rPr lang="zh-CN" altLang="en-US" b="0" dirty="0"/>
                  <a:t>）。考虑直接求出每个位置每个差值各有多少个。把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/>
                  <a:t>改为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zh-CN" altLang="en-US" b="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/>
                  <a:t>改为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zh-CN" altLang="en-US" b="0" dirty="0"/>
                  <a:t>，然后把距离</a:t>
                </a:r>
                <a:r>
                  <a:rPr lang="zh-CN" altLang="en-US" dirty="0"/>
                  <a:t>改成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/>
                  <a:t>，那么差为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−3,−2…3</m:t>
                    </m:r>
                  </m:oMath>
                </a14:m>
                <a:r>
                  <a:rPr lang="zh-CN" altLang="en-US" b="0" dirty="0"/>
                  <a:t>分别对应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zh-CN" altLang="en-US" b="0" dirty="0"/>
                  <a:t>项的系数。</a:t>
                </a:r>
                <a:endParaRPr lang="en-US" altLang="zh-CN" b="0" dirty="0"/>
              </a:p>
              <a:p>
                <a:r>
                  <a:rPr lang="zh-CN" altLang="en-US" dirty="0"/>
                  <a:t>带入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0,7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/>
                  <a:t>做</a:t>
                </a:r>
                <a:r>
                  <a:rPr lang="en-US" altLang="zh-CN" b="0" dirty="0"/>
                  <a:t>8</a:t>
                </a:r>
                <a:r>
                  <a:rPr lang="zh-CN" altLang="en-US" b="0" dirty="0"/>
                  <a:t>次</a:t>
                </a:r>
                <a:r>
                  <a:rPr lang="en-US" altLang="zh-CN" b="0" dirty="0" err="1"/>
                  <a:t>ntt</a:t>
                </a:r>
                <a:r>
                  <a:rPr lang="zh-CN" altLang="en-US" b="0" dirty="0"/>
                  <a:t>并插值出系数即可。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  <a:blipFill>
                <a:blip r:embed="rId2"/>
                <a:stretch>
                  <a:fillRect l="-848" t="-12549" r="-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46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FD92B-1C62-40EA-A671-0348F018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伯努利数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14182A-253B-48D0-AE14-D92A2CCFCC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8"/>
                <a:ext cx="10273346" cy="4902201"/>
              </a:xfrm>
            </p:spPr>
            <p:txBody>
              <a:bodyPr/>
              <a:lstStyle/>
              <a:p>
                <a:r>
                  <a:rPr lang="zh-CN" altLang="en-US" dirty="0"/>
                  <a:t>伯努利数是解决自然数幂和问题的重要工具。</a:t>
                </a:r>
                <a:endParaRPr lang="en-US" altLang="zh-CN" dirty="0"/>
              </a:p>
              <a:p>
                <a:r>
                  <a:rPr lang="zh-CN" altLang="en-US" dirty="0"/>
                  <a:t>我们定义伯努利数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定义伯努利数多项式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满足：</a:t>
                </a:r>
                <a:br>
                  <a:rPr lang="en-US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𝑡𝑥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=(</m:t>
                    </m:r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)(</m:t>
                    </m:r>
                    <m:nary>
                      <m:naryPr>
                        <m:chr m:val="∑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（即这两个</a:t>
                </a:r>
                <a:r>
                  <a:rPr lang="en-US" altLang="zh-CN" dirty="0" err="1"/>
                  <a:t>egf</a:t>
                </a:r>
                <a:r>
                  <a:rPr lang="zh-CN" altLang="en-US" dirty="0"/>
                  <a:t>相乘）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𝑡𝑥</m:t>
                        </m:r>
                      </m:sup>
                    </m:sSup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𝑡𝑥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nary>
                      <m:naryPr>
                        <m:chr m:val="∑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比较系数有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:br>
                  <a:rPr lang="en-US" altLang="zh-CN" dirty="0"/>
                </a:br>
                <a:r>
                  <a:rPr lang="zh-CN" altLang="en-US" dirty="0"/>
                  <a:t>所以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14182A-253B-48D0-AE14-D92A2CCFC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8"/>
                <a:ext cx="10273346" cy="4902201"/>
              </a:xfrm>
              <a:blipFill>
                <a:blip r:embed="rId2"/>
                <a:stretch>
                  <a:fillRect l="-831" t="-870" b="-7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39921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FD92B-1C62-40EA-A671-0348F018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伯努利数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14182A-253B-48D0-AE14-D92A2CCFCC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8"/>
                <a:ext cx="10273346" cy="490220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(0)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+1−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e>
                    </m:nary>
                    <m:r>
                      <a:rPr lang="zh-CN" altLang="en-US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求伯努利数本身只需要对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求逆即可，那么我们就可以方便地求出自然数幂和了。</a:t>
                </a:r>
                <a:endParaRPr lang="en-US" altLang="zh-CN" dirty="0"/>
              </a:p>
              <a:p>
                <a:r>
                  <a:rPr lang="zh-CN" altLang="en-US" dirty="0"/>
                  <a:t>当然如果只是求自然数幂和有更方便的方法，例如直接拉格朗日插值，但是伯努利数还是有一些优点的。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14182A-253B-48D0-AE14-D92A2CCFC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8"/>
                <a:ext cx="10273346" cy="4902201"/>
              </a:xfrm>
              <a:blipFill>
                <a:blip r:embed="rId2"/>
                <a:stretch>
                  <a:fillRect l="-831" r="-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218535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例</a:t>
                </a:r>
                <a:r>
                  <a:rPr lang="en-US" altLang="zh-CN" dirty="0"/>
                  <a:t>5</a:t>
                </a:r>
                <a:r>
                  <a:rPr lang="zh-CN" altLang="en-US" dirty="0"/>
                  <a:t>，仓鼠的数学题。</a:t>
                </a:r>
                <a:endParaRPr lang="en-US" altLang="zh-CN" dirty="0"/>
              </a:p>
              <a:p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，输入一个数列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的各项系数 </a:t>
                </a:r>
                <a:r>
                  <a:rPr lang="en-US" altLang="zh-CN" dirty="0"/>
                  <a:t>mod 998244353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  <a:blipFill>
                <a:blip r:embed="rId2"/>
                <a:stretch>
                  <a:fillRect l="-848" t="-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65E4458-C0EF-463E-BD66-EBCA14EA184A}"/>
              </a:ext>
            </a:extLst>
          </p:cNvPr>
          <p:cNvSpPr txBox="1"/>
          <p:nvPr/>
        </p:nvSpPr>
        <p:spPr>
          <a:xfrm>
            <a:off x="1065212" y="6014301"/>
            <a:ext cx="455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 Source: 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原创</a:t>
            </a:r>
          </a:p>
        </p:txBody>
      </p:sp>
    </p:spTree>
    <p:extLst>
      <p:ext uri="{BB962C8B-B14F-4D97-AF65-F5344CB8AC3E}">
        <p14:creationId xmlns:p14="http://schemas.microsoft.com/office/powerpoint/2010/main" val="167544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生成函数的运算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加法就是加法，意义就是在两样东西中选一样，根据加法原理方案数要加起来。</a:t>
                </a:r>
                <a:endParaRPr lang="en-US" altLang="zh-CN" dirty="0"/>
              </a:p>
              <a:p>
                <a:r>
                  <a:rPr lang="zh-CN" altLang="en-US" dirty="0"/>
                  <a:t>指数生成函数的</a:t>
                </a:r>
                <a:r>
                  <a:rPr lang="en-US" altLang="zh-CN" dirty="0"/>
                  <a:t>exp</a:t>
                </a:r>
                <a:r>
                  <a:rPr lang="zh-CN" altLang="en-US" dirty="0"/>
                  <a:t>：记数列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的指数生成函数为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，考察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由泰勒展开，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CN" altLang="en-US" dirty="0"/>
                  <a:t>的组合意义就是把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个不同的东西排列在一起，除掉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zh-CN" altLang="en-US" dirty="0"/>
                  <a:t>就可以得到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个东西有序组合在一起的方案数（这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个东西本身的顺序无关紧要），所以它求出的就是用若干个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中的方案排出若干个东西的方案数。我们可以称</a:t>
                </a:r>
                <a:r>
                  <a:rPr lang="en-US" altLang="zh-CN" dirty="0"/>
                  <a:t>exp</a:t>
                </a:r>
                <a:r>
                  <a:rPr lang="zh-CN" altLang="en-US" dirty="0"/>
                  <a:t>求出的是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的无序组合。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 r="-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22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用伯努利数的式子带入：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+1−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+1−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接下来的工作就很简单了，设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zh-CN" altLang="en-US" dirty="0"/>
                  <a:t>，将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倒过来卷积即可。</a:t>
                </a:r>
                <a:endParaRPr lang="en-US" altLang="zh-CN" dirty="0"/>
              </a:p>
              <a:p>
                <a:r>
                  <a:rPr lang="zh-CN" altLang="en-US" dirty="0"/>
                  <a:t>如前所述，求伯努利数只需要一次求逆。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  <a:blipFill>
                <a:blip r:embed="rId2"/>
                <a:stretch>
                  <a:fillRect l="-848" t="-12549" r="-3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0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例</a:t>
                </a:r>
                <a:r>
                  <a:rPr lang="en-US" altLang="zh-CN" dirty="0"/>
                  <a:t>6</a:t>
                </a:r>
                <a:r>
                  <a:rPr lang="zh-CN" altLang="en-US" dirty="0"/>
                  <a:t>，生成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个随机数，第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[0,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dirty="0"/>
                  <a:t>均匀随机，求这些实数之和的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次方的期望。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2s</a:t>
                </a:r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  <a:blipFill>
                <a:blip r:embed="rId2"/>
                <a:stretch>
                  <a:fillRect l="-848" t="-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E224B03-D649-4E59-BFB2-7379B5D827DA}"/>
              </a:ext>
            </a:extLst>
          </p:cNvPr>
          <p:cNvSpPr txBox="1"/>
          <p:nvPr/>
        </p:nvSpPr>
        <p:spPr>
          <a:xfrm>
            <a:off x="1065212" y="6014301"/>
            <a:ext cx="455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 Source: 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原创</a:t>
            </a:r>
          </a:p>
        </p:txBody>
      </p:sp>
    </p:spTree>
    <p:extLst>
      <p:ext uri="{BB962C8B-B14F-4D97-AF65-F5344CB8AC3E}">
        <p14:creationId xmlns:p14="http://schemas.microsoft.com/office/powerpoint/2010/main" val="384920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设第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次随机出了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，那么我们就要求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首先我们注意到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zh-CN" altLang="en-US" dirty="0"/>
                  <a:t>的期望为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zh-CN" altLang="en-US" dirty="0"/>
                  <a:t>，这是因为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考虑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这就是一个指数生成函数的形式，我们设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zh-CN" altLang="en-US" dirty="0"/>
                  <a:t>，答案就是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!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  <m:nary>
                      <m:naryPr>
                        <m:chr m:val="∏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altLang="zh-CN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  <a:blipFill>
                <a:blip r:embed="rId2"/>
                <a:stretch>
                  <a:fillRect l="-848" t="-125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72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我们求出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，那么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nary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那么我们就只需要对于每个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求出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zh-CN" altLang="en-US" dirty="0"/>
                  <a:t>即可。</a:t>
                </a:r>
                <a:endParaRPr lang="en-US" altLang="zh-CN" dirty="0"/>
              </a:p>
              <a:p>
                <a:r>
                  <a:rPr lang="zh-CN" altLang="en-US" dirty="0"/>
                  <a:t>一种简单易懂的求法是注意到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zh-CN" altLang="en-US" dirty="0"/>
                  <a:t>，所以我们只需要求出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考虑进行暴力通分（即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𝑏𝑑</m:t>
                        </m:r>
                      </m:den>
                    </m:f>
                  </m:oMath>
                </a14:m>
                <a:r>
                  <a:rPr lang="zh-CN" altLang="en-US" dirty="0"/>
                  <a:t>）。直接一项一项通分肯定复杂度不对，但是我们可以分治进行通分，复杂度就对了。算出来整个的结果之后算出分子*分母的逆元即可。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  <a:blipFill>
                <a:blip r:embed="rId2"/>
                <a:stretch>
                  <a:fillRect l="-848" t="-12031" r="-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246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FD92B-1C62-40EA-A671-0348F018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拉格朗日反演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14182A-253B-48D0-AE14-D92A2CCFCC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8"/>
                <a:ext cx="10058400" cy="4902201"/>
              </a:xfrm>
            </p:spPr>
            <p:txBody>
              <a:bodyPr/>
              <a:lstStyle/>
              <a:p>
                <a:r>
                  <a:rPr lang="zh-CN" altLang="en-US" dirty="0"/>
                  <a:t>复合逆：若多项式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，那么一定也满足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，我们称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互为复合逆。</a:t>
                </a:r>
                <a:endParaRPr lang="en-US" altLang="zh-CN" dirty="0"/>
              </a:p>
              <a:p>
                <a:r>
                  <a:rPr lang="zh-CN" altLang="en-US" dirty="0"/>
                  <a:t>拉格朗日反演：若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互为复合逆，那么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扩展版：若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互为复合逆，那么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证明过程较为复杂，就不证了。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14182A-253B-48D0-AE14-D92A2CCFC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8"/>
                <a:ext cx="10058400" cy="4902201"/>
              </a:xfrm>
              <a:blipFill>
                <a:blip r:embed="rId2"/>
                <a:stretch>
                  <a:fillRect l="-848" t="-373" r="-3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163861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BCC18-5E26-4334-87C5-11FA0E4F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简单应用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72F4C6-DFB2-48B8-8EB9-AABCBE7B4C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例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，大朋友和二叉树。</a:t>
                </a:r>
                <a:endParaRPr lang="en-US" altLang="zh-CN" dirty="0"/>
              </a:p>
              <a:p>
                <a:r>
                  <a:rPr lang="zh-CN" altLang="en-US" dirty="0"/>
                  <a:t>给定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和集合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，求叶子个数为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且满足每个非叶节点的儿子个数在集合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里的多叉树个数，</a:t>
                </a:r>
                <a:r>
                  <a:rPr lang="en-US" altLang="zh-CN" dirty="0"/>
                  <a:t>mod 950009857</a:t>
                </a:r>
                <a:r>
                  <a:rPr lang="zh-CN" altLang="en-US" dirty="0"/>
                  <a:t>（也是一个</a:t>
                </a:r>
                <a:r>
                  <a:rPr lang="en-US" altLang="zh-CN" dirty="0" err="1"/>
                  <a:t>ntt</a:t>
                </a:r>
                <a:r>
                  <a:rPr lang="zh-CN" altLang="en-US" dirty="0"/>
                  <a:t>模数）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72F4C6-DFB2-48B8-8EB9-AABCBE7B4C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4704BFE-D4D3-4C74-9D1D-CB9D46505BDA}"/>
              </a:ext>
            </a:extLst>
          </p:cNvPr>
          <p:cNvSpPr txBox="1"/>
          <p:nvPr/>
        </p:nvSpPr>
        <p:spPr>
          <a:xfrm>
            <a:off x="1065212" y="6014301"/>
            <a:ext cx="455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 Source: bzoj3684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19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BCC18-5E26-4334-87C5-11FA0E4F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72F4C6-DFB2-48B8-8EB9-AABCBE7B4C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设答案的生成函数为</a:t>
                </a:r>
                <a:r>
                  <a:rPr lang="en-US" altLang="zh-CN" dirty="0"/>
                  <a:t>F(x)</a:t>
                </a:r>
                <a:r>
                  <a:rPr lang="zh-CN" altLang="en-US" dirty="0"/>
                  <a:t>，那么我们有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那么设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的生成函数为</a:t>
                </a:r>
                <a:r>
                  <a:rPr lang="en-US" altLang="zh-CN" dirty="0"/>
                  <a:t>C(x)</a:t>
                </a:r>
                <a:r>
                  <a:rPr lang="zh-CN" altLang="en-US" dirty="0"/>
                  <a:t>，我们就有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我们令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，我们就有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/>
                  <a:t>，直接计算即可。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72F4C6-DFB2-48B8-8EB9-AABCBE7B4C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72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FD92B-1C62-40EA-A671-0348F018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简单应用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14182A-253B-48D0-AE14-D92A2CCFCC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8"/>
                <a:ext cx="10058400" cy="4902201"/>
              </a:xfrm>
            </p:spPr>
            <p:txBody>
              <a:bodyPr/>
              <a:lstStyle/>
              <a:p>
                <a:r>
                  <a:rPr lang="zh-CN" altLang="en-US" dirty="0"/>
                  <a:t>例</a:t>
                </a:r>
                <a:r>
                  <a:rPr lang="en-US" altLang="zh-CN" dirty="0"/>
                  <a:t>9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loj6363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给定集合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，求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个点的所有极大点双连通分量点数都在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中的图数量 </a:t>
                </a:r>
                <a:r>
                  <a:rPr lang="en-US" altLang="zh-CN" dirty="0"/>
                  <a:t>mod 998244353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点双连通分量：删去任意一个点后剩下的点依然保持连通的连通子图。</a:t>
                </a:r>
                <a:endParaRPr lang="en-US" altLang="zh-CN" dirty="0"/>
              </a:p>
              <a:p>
                <a:r>
                  <a:rPr lang="zh-CN" altLang="en-US" dirty="0"/>
                  <a:t>极大点双连通分量：极大的点双连通分量。</a:t>
                </a:r>
                <a:endParaRPr lang="en-US" altLang="zh-CN" dirty="0"/>
              </a:p>
              <a:p>
                <a:r>
                  <a:rPr lang="zh-CN" altLang="en-US" dirty="0"/>
                  <a:t>两个简单无向图不同，当且仅当存在某条边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u,v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出现在了恰一个无向图。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14182A-253B-48D0-AE14-D92A2CCFC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8"/>
                <a:ext cx="10058400" cy="4902201"/>
              </a:xfrm>
              <a:blipFill>
                <a:blip r:embed="rId2"/>
                <a:stretch>
                  <a:fillRect l="-848" t="-870" r="-3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3043B03B-9863-42AE-9906-44298F9444D2}"/>
              </a:ext>
            </a:extLst>
          </p:cNvPr>
          <p:cNvSpPr txBox="1"/>
          <p:nvPr/>
        </p:nvSpPr>
        <p:spPr>
          <a:xfrm>
            <a:off x="1065212" y="6014301"/>
            <a:ext cx="455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 Source: loj6363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21925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FD92B-1C62-40EA-A671-0348F018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14182A-253B-48D0-AE14-D92A2CCFCC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8"/>
                <a:ext cx="10058400" cy="4902201"/>
              </a:xfrm>
            </p:spPr>
            <p:txBody>
              <a:bodyPr/>
              <a:lstStyle/>
              <a:p>
                <a:r>
                  <a:rPr lang="zh-CN" altLang="en-US" dirty="0"/>
                  <a:t>首先容易求出</a:t>
                </a:r>
                <a:r>
                  <a:rPr lang="en-US" altLang="zh-CN" dirty="0"/>
                  <a:t>H(x)</a:t>
                </a:r>
                <a:r>
                  <a:rPr lang="zh-CN" altLang="en-US" dirty="0"/>
                  <a:t>表示带标号有根简单无向连通图的</a:t>
                </a:r>
                <a:r>
                  <a:rPr lang="en-US" altLang="zh-CN" dirty="0" err="1"/>
                  <a:t>egf</a:t>
                </a:r>
                <a:r>
                  <a:rPr lang="zh-CN" altLang="en-US" dirty="0"/>
                  <a:t>。无根的话只要容斥一下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所在联通块大小就可以了，有根就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CN" altLang="en-US" dirty="0"/>
                  <a:t>项系数乘个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就行。</a:t>
                </a:r>
                <a:endParaRPr lang="en-US" altLang="zh-CN" dirty="0"/>
              </a:p>
              <a:p>
                <a:r>
                  <a:rPr lang="zh-CN" altLang="en-US" dirty="0"/>
                  <a:t>考虑一个有根连通图的构成，对于选中的根，我们考虑删去根之后每个连通块的贡献。每个连通块中都有一些点与根在同一个点双内，我们删去点双中所有边后，会剩下很多个以这些点为根的有根连通图。</a:t>
                </a:r>
                <a:endParaRPr lang="en-US" altLang="zh-CN" dirty="0"/>
              </a:p>
              <a:p>
                <a:r>
                  <a:rPr lang="zh-CN" altLang="en-US" dirty="0"/>
                  <a:t>我们设</a:t>
                </a:r>
                <a:r>
                  <a:rPr lang="en-US" altLang="zh-CN" dirty="0"/>
                  <a:t>b[k]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k+1</a:t>
                </a:r>
                <a:r>
                  <a:rPr lang="zh-CN" altLang="en-US" dirty="0"/>
                  <a:t>个点的带标号点双个数，那么我们枚举一个联通块中有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个点与根在同一个点双内，那么每个联通块</a:t>
                </a:r>
                <a:r>
                  <a:rPr lang="en-US" altLang="zh-CN" dirty="0" err="1"/>
                  <a:t>egf</a:t>
                </a:r>
                <a:r>
                  <a:rPr lang="zh-CN" altLang="en-US" dirty="0"/>
                  <a:t>就是：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记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</a:t>
                </a:r>
                <a:r>
                  <a:rPr lang="en-US" altLang="zh-CN" dirty="0" err="1"/>
                  <a:t>egf</a:t>
                </a:r>
                <a:r>
                  <a:rPr lang="zh-CN" altLang="en-US" dirty="0"/>
                  <a:t>，那么把每个联通块带编号并在一起就有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14182A-253B-48D0-AE14-D92A2CCFC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8"/>
                <a:ext cx="10058400" cy="4902201"/>
              </a:xfrm>
              <a:blipFill>
                <a:blip r:embed="rId2"/>
                <a:stretch>
                  <a:fillRect l="-848" t="-870" r="-3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2708755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FD92B-1C62-40EA-A671-0348F018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14182A-253B-48D0-AE14-D92A2CCFCC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597321"/>
                <a:ext cx="10235390" cy="510540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zh-CN" altLang="en-US" dirty="0"/>
                  <a:t>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sup>
                        </m:sSup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，所以设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我们想求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，那么设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带入拉格朗日反演式子，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那么我们就可以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求出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，从而求出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那么答案的</a:t>
                </a:r>
                <a:r>
                  <a:rPr lang="en-US" altLang="zh-CN" dirty="0" err="1"/>
                  <a:t>egf</a:t>
                </a:r>
                <a:r>
                  <a:rPr lang="en-US" altLang="zh-CN" dirty="0"/>
                  <a:t> F</a:t>
                </a:r>
                <a:r>
                  <a:rPr lang="zh-CN" altLang="en-US" dirty="0"/>
                  <a:t>同样满足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同样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zh-CN" altLang="en-US" dirty="0"/>
                  <a:t>，所以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14182A-253B-48D0-AE14-D92A2CCFC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597321"/>
                <a:ext cx="10235390" cy="5105402"/>
              </a:xfrm>
              <a:blipFill>
                <a:blip r:embed="rId2"/>
                <a:stretch>
                  <a:fillRect l="-834" r="-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12240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生成函数的运算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一个经典的例子：</a:t>
                </a:r>
                <a:endParaRPr lang="en-US" altLang="zh-CN" dirty="0"/>
              </a:p>
              <a:p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是无向连通图的指数生成函数，表示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是无向图的指数生成函数，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个点的无向图个数显然是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zh-CN" altLang="en-US" dirty="0"/>
                  <a:t>，那么我们有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sup>
                        </m:s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这时我们注意到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就是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的无序组合，即我们先把点划分成若干个联通块，再把每个联通块搞成联通的，那么我们有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</m:oMath>
                </a14:m>
                <a:r>
                  <a:rPr lang="zh-CN" altLang="en-US" dirty="0"/>
                  <a:t>，所以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 r="-3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44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Salesforce Sans"/>
                <a:ea typeface="微软雅黑" panose="020B0503020204020204" pitchFamily="34" charset="-122"/>
                <a:sym typeface="Salesforce Sans"/>
              </a:rPr>
              <a:t>讲完了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Salesforce Sans"/>
                <a:ea typeface="微软雅黑" panose="020B0503020204020204" pitchFamily="34" charset="-122"/>
                <a:sym typeface="Salesforce Sans"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160382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生成函数有啥用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1AA3D9-7B1B-48ED-8C03-FB18C6F26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单靠生成函数就可以解决许多问题，这时生成函数的主要用途是推导出某些结论。</a:t>
            </a:r>
            <a:r>
              <a:rPr lang="zh-CN" altLang="en-US" strike="sngStrike" dirty="0"/>
              <a:t>被打表高手吊着打</a:t>
            </a:r>
          </a:p>
        </p:txBody>
      </p:sp>
    </p:spTree>
    <p:extLst>
      <p:ext uri="{BB962C8B-B14F-4D97-AF65-F5344CB8AC3E}">
        <p14:creationId xmlns:p14="http://schemas.microsoft.com/office/powerpoint/2010/main" val="332969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生成函数有啥用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例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：已知卡特兰数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求出它的另类递推式（即将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用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dirty="0"/>
                  <a:t>）。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4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573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生成函数有啥用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例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：已知卡特兰数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求出它的另类递推式（即将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用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dirty="0"/>
                  <a:t>）。</a:t>
                </a:r>
                <a:endParaRPr lang="en-US" altLang="zh-CN" dirty="0"/>
              </a:p>
              <a:p>
                <a:r>
                  <a:rPr lang="zh-CN" altLang="en-US" dirty="0"/>
                  <a:t>考虑卡特兰数的普通生成函数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，那么容易看出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。我们把它当做一个二次方程解一下，会解出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1−4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zh-CN" altLang="en-US" dirty="0"/>
                  <a:t>是因为这里根号不是良定义的（类似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/>
                  <a:t>），本来就有正负两个解。这里我们设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1−4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zh-CN" altLang="en-US" dirty="0"/>
                  <a:t>的常数项为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，那么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1−4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对应的数列为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4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46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生成函数有啥用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我们先证明一个小引理，设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那么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𝑝𝐹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由幂法则，我们对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dirty="0"/>
                  <a:t>两侧求导，那么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𝑝𝐴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，把两侧乘上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得到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𝑝𝐴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，又注意到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即证。</a:t>
                </a:r>
                <a:endParaRPr lang="en-US" altLang="zh-CN" dirty="0"/>
              </a:p>
              <a:p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1−4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1−4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</m:oMath>
                </a14:m>
                <a:r>
                  <a:rPr lang="zh-CN" altLang="en-US" dirty="0"/>
                  <a:t>，那么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。设其对应的数列为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，那么我们有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。带入原式，我们有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(1−4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=−2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 r="-3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42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自然插图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628_TF03431377" id="{F905887C-0BAF-4072-9E9C-D973DFA3C32B}" vid="{BADEEABA-7C18-415B-9EF8-856F7990EB74}"/>
    </a:ext>
  </a:extLst>
</a:theme>
</file>

<file path=ppt/theme/theme2.xml><?xml version="1.0" encoding="utf-8"?>
<a:theme xmlns:a="http://schemas.openxmlformats.org/drawingml/2006/main" name="办公室主题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办公室主题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自然演示，插画式风景设计方案（宽屏）</Template>
  <TotalTime>990</TotalTime>
  <Words>4474</Words>
  <Application>Microsoft Office PowerPoint</Application>
  <PresentationFormat>宽屏</PresentationFormat>
  <Paragraphs>228</Paragraphs>
  <Slides>50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6" baseType="lpstr">
      <vt:lpstr>Salesforce Sans</vt:lpstr>
      <vt:lpstr>微软雅黑</vt:lpstr>
      <vt:lpstr>Arial</vt:lpstr>
      <vt:lpstr>Calibri</vt:lpstr>
      <vt:lpstr>Cambria Math</vt:lpstr>
      <vt:lpstr>自然插图 16x9</vt:lpstr>
      <vt:lpstr>生成函数 &amp; 多项式</vt:lpstr>
      <vt:lpstr>生成函数是啥</vt:lpstr>
      <vt:lpstr>生成函数的运算</vt:lpstr>
      <vt:lpstr>生成函数的运算</vt:lpstr>
      <vt:lpstr>生成函数的运算</vt:lpstr>
      <vt:lpstr>生成函数有啥用</vt:lpstr>
      <vt:lpstr>生成函数有啥用</vt:lpstr>
      <vt:lpstr>生成函数有啥用</vt:lpstr>
      <vt:lpstr>生成函数有啥用</vt:lpstr>
      <vt:lpstr>生成函数有啥用</vt:lpstr>
      <vt:lpstr>生成函数有啥用</vt:lpstr>
      <vt:lpstr>生成函数有啥用</vt:lpstr>
      <vt:lpstr>生成函数有啥用</vt:lpstr>
      <vt:lpstr>生成函数有啥用</vt:lpstr>
      <vt:lpstr>生成函数有啥用</vt:lpstr>
      <vt:lpstr>生成函数有啥用</vt:lpstr>
      <vt:lpstr>生成函数有啥用</vt:lpstr>
      <vt:lpstr>生成函数有啥用</vt:lpstr>
      <vt:lpstr>生成函数有啥用</vt:lpstr>
      <vt:lpstr>多项式是啥</vt:lpstr>
      <vt:lpstr>多项式基本运算</vt:lpstr>
      <vt:lpstr>多项式基本运算</vt:lpstr>
      <vt:lpstr>多项式基本运算</vt:lpstr>
      <vt:lpstr>多项式基本运算</vt:lpstr>
      <vt:lpstr>多项式基本运算</vt:lpstr>
      <vt:lpstr>多项式基本运算</vt:lpstr>
      <vt:lpstr>多项式基本运算</vt:lpstr>
      <vt:lpstr>多项式基本运算</vt:lpstr>
      <vt:lpstr>简单应用</vt:lpstr>
      <vt:lpstr>简单应用</vt:lpstr>
      <vt:lpstr>简单应用</vt:lpstr>
      <vt:lpstr>简单应用</vt:lpstr>
      <vt:lpstr>简单应用</vt:lpstr>
      <vt:lpstr>简单应用</vt:lpstr>
      <vt:lpstr>简单应用</vt:lpstr>
      <vt:lpstr>简单应用</vt:lpstr>
      <vt:lpstr>伯努利数</vt:lpstr>
      <vt:lpstr>伯努利数</vt:lpstr>
      <vt:lpstr>简单应用</vt:lpstr>
      <vt:lpstr>简单应用</vt:lpstr>
      <vt:lpstr>简单应用</vt:lpstr>
      <vt:lpstr>简单应用</vt:lpstr>
      <vt:lpstr>简单应用</vt:lpstr>
      <vt:lpstr>拉格朗日反演</vt:lpstr>
      <vt:lpstr>简单应用</vt:lpstr>
      <vt:lpstr>简单应用</vt:lpstr>
      <vt:lpstr>简单应用</vt:lpstr>
      <vt:lpstr>简单应用</vt:lpstr>
      <vt:lpstr>简单应用</vt:lpstr>
      <vt:lpstr>讲完了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生成函数</dc:title>
  <dc:creator>钟 子谦</dc:creator>
  <cp:lastModifiedBy>钟 子谦</cp:lastModifiedBy>
  <cp:revision>371</cp:revision>
  <dcterms:created xsi:type="dcterms:W3CDTF">2019-03-16T23:49:46Z</dcterms:created>
  <dcterms:modified xsi:type="dcterms:W3CDTF">2019-03-18T01:23:15Z</dcterms:modified>
</cp:coreProperties>
</file>